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analyzes 3,900 customer purchases to uncover insights into spending patterns, preferences, and subscription behavior, guiding strategic business decisions.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027" y="0"/>
            <a:ext cx="1267634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922" y="555665"/>
            <a:ext cx="6644402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Recommendations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22" y="1622584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6192" y="182427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16192" y="2276951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increase subscriber base.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2" y="2832854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6192" y="3034546"/>
            <a:ext cx="3264575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916192" y="348722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foster loyalty and move them to the "Loyal" segment.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6192" y="4244816"/>
            <a:ext cx="2703909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916192" y="469749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 for optimal profitability.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5253395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6192" y="545508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Positioning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916192" y="590776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and best-selling products in marketing campaigns.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6463665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6192" y="666535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916192" y="7118033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efforts on high-revenue age groups and express-shipping users.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577" y="659606"/>
            <a:ext cx="7837646" cy="1227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 &amp; Dataset Summary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39577" y="2167295"/>
            <a:ext cx="7837646" cy="1434584"/>
          </a:xfrm>
          <a:prstGeom prst="roundRect">
            <a:avLst>
              <a:gd name="adj" fmla="val 764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717" y="2167295"/>
            <a:ext cx="91440" cy="14345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17588" y="2376726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Goal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417588" y="2795468"/>
            <a:ext cx="7350204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 insights into spending patterns, customer segments, product preferences, and subscription behavior.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139577" y="3788450"/>
            <a:ext cx="7837646" cy="1136094"/>
          </a:xfrm>
          <a:prstGeom prst="roundRect">
            <a:avLst>
              <a:gd name="adj" fmla="val 9658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717" y="3788450"/>
            <a:ext cx="91440" cy="11360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17588" y="3997881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Size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6417588" y="4416623"/>
            <a:ext cx="735020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 rows, 18 columns, covering diverse product categories.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6139577" y="5111115"/>
            <a:ext cx="7837646" cy="1136094"/>
          </a:xfrm>
          <a:prstGeom prst="roundRect">
            <a:avLst>
              <a:gd name="adj" fmla="val 9658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717" y="5111115"/>
            <a:ext cx="91440" cy="113609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17588" y="5320546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6417588" y="5739289"/>
            <a:ext cx="735020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Demographics, purchase details, shopping behavior, and subscription status.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6139577" y="6433780"/>
            <a:ext cx="7837646" cy="1136094"/>
          </a:xfrm>
          <a:prstGeom prst="roundRect">
            <a:avLst>
              <a:gd name="adj" fmla="val 9658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717" y="6433780"/>
            <a:ext cx="91440" cy="113609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417588" y="6643211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6417588" y="7061954"/>
            <a:ext cx="735020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37 values in the "Review Rating" column were handled.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11486"/>
            <a:ext cx="87751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895005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064193"/>
            <a:ext cx="34347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550325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with pandas; checked structure and summary statistics.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2" y="2895005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30641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550325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missing "Review Rating" values using median per product category.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2916555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3064193"/>
            <a:ext cx="30165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550325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snake_case for improved readability.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285303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476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5962293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'age_group' and 'purchase_frequency_days' columns.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5306973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476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5962293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cleaned data into PostgreSQL for SQL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328" y="418267"/>
            <a:ext cx="9203888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by Gender &amp; High-Spending Discount Users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32328" y="1298734"/>
            <a:ext cx="2001560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by Gender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532328" y="1719977"/>
            <a:ext cx="6597372" cy="897255"/>
          </a:xfrm>
          <a:prstGeom prst="roundRect">
            <a:avLst>
              <a:gd name="adj" fmla="val 25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9948" y="1727597"/>
            <a:ext cx="6582132" cy="4410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92110" y="1826419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3986927" y="1826419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75,191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539948" y="2168604"/>
            <a:ext cx="6582132" cy="4410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92110" y="2267426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3986927" y="2267426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157,890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7508319" y="1298734"/>
            <a:ext cx="2691408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High-Spending Discount Users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08319" y="1700927"/>
            <a:ext cx="6597372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839 customers who used discounts but spent above average.</a:t>
            </a:r>
            <a:endParaRPr lang="en-US" sz="11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8319" y="2115383"/>
            <a:ext cx="6597372" cy="65973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1155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Products &amp; Shipping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86814"/>
            <a:ext cx="7627382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056334"/>
            <a:ext cx="7627382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019" y="2761893"/>
            <a:ext cx="649962" cy="6499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42043" y="292441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1005364" y="3628430"/>
            <a:ext cx="31171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05364" y="4114562"/>
            <a:ext cx="71332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 (3.86), Sandals (3.84), Boots (3.82), Hat (3.80), Skirt (3.78).</a:t>
            </a:r>
            <a:endParaRPr lang="en-US" sz="1700" dirty="0"/>
          </a:p>
        </p:txBody>
      </p:sp>
      <p:sp>
        <p:nvSpPr>
          <p:cNvPr id="10" name="Shape 5"/>
          <p:cNvSpPr/>
          <p:nvPr/>
        </p:nvSpPr>
        <p:spPr>
          <a:xfrm>
            <a:off x="758309" y="5249823"/>
            <a:ext cx="7627382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219343"/>
            <a:ext cx="7627382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019" y="4924901"/>
            <a:ext cx="649962" cy="64996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42043" y="5087422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1005364" y="5791438"/>
            <a:ext cx="33560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05364" y="6277570"/>
            <a:ext cx="713327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users have a higher average purchase amount ($60.48) than Standard ($58.46).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327" y="406479"/>
            <a:ext cx="9159597" cy="48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Impact &amp; Discount-Dependent Products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17327" y="1262063"/>
            <a:ext cx="283273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Subscribers vs. Non-Subscribers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517327" y="1671399"/>
            <a:ext cx="6617613" cy="873204"/>
          </a:xfrm>
          <a:prstGeom prst="roundRect">
            <a:avLst>
              <a:gd name="adj" fmla="val 253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4947" y="1679019"/>
            <a:ext cx="6602373" cy="4289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72822" y="1775222"/>
            <a:ext cx="135124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2327196" y="1775222"/>
            <a:ext cx="134743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1053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3977759" y="1775222"/>
            <a:ext cx="134743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59.49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628323" y="1775222"/>
            <a:ext cx="135124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62645.00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524947" y="2108002"/>
            <a:ext cx="6602373" cy="4289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72822" y="2204204"/>
            <a:ext cx="135124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2327196" y="2204204"/>
            <a:ext cx="134743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2847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3977759" y="2204204"/>
            <a:ext cx="134743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59.87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628323" y="2204204"/>
            <a:ext cx="135124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170436.00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7503081" y="1262063"/>
            <a:ext cx="2614970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Discount-Dependent Products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503081" y="1652945"/>
            <a:ext cx="6617613" cy="473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 (50%), Sneakers (49.66%), Coat (49.07%), Sweater (48.17%), Pants (47.37%) had the highest discount rates.</a:t>
            </a:r>
            <a:endParaRPr lang="en-US" sz="11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3081" y="2292310"/>
            <a:ext cx="6617613" cy="66176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769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Segmentation &amp; Top Products by Category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27246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97" y="2799933"/>
            <a:ext cx="342067" cy="3420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8016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287792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3116 customers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58309" y="4067770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997" y="4140458"/>
            <a:ext cx="342067" cy="3420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62326" y="41421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462326" y="462831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40829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997" y="5480983"/>
            <a:ext cx="342067" cy="3420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4827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96884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58309" y="655927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products per category include Jewelry, Blouse, Sandals, and Jacket.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328" y="418267"/>
            <a:ext cx="6947773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Repeat Buyers &amp; Revenue by Age Group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32328" y="1298734"/>
            <a:ext cx="2741533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Repeat Buyers &amp; Subscriptions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32328" y="1700927"/>
            <a:ext cx="6597372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958 repeat buyers (customers with &gt;5 purchases) are subscribers, while 2518 are not.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328" y="2115383"/>
            <a:ext cx="6597372" cy="65973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8319" y="1298734"/>
            <a:ext cx="2001560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by Age Group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508319" y="1719977"/>
            <a:ext cx="6597372" cy="1779270"/>
          </a:xfrm>
          <a:prstGeom prst="roundRect">
            <a:avLst>
              <a:gd name="adj" fmla="val 128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515939" y="1727597"/>
            <a:ext cx="6582132" cy="4410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668101" y="1826419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10962918" y="1826419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62143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7515939" y="2168604"/>
            <a:ext cx="6582132" cy="4410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668101" y="2267426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Middle-aged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10962918" y="2267426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59197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7515939" y="2609612"/>
            <a:ext cx="6582132" cy="4410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668101" y="2708434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Adult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0962918" y="2708434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55978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7515939" y="3050619"/>
            <a:ext cx="6582132" cy="4410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668101" y="3149441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Senior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10962918" y="3149441"/>
            <a:ext cx="298311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55763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42257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46020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interactive Power BI dashboard was created to visually present all key insights and findings from the analysis.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2025-12-19T15:37:36Z</dcterms:created>
  <dcterms:modified xsi:type="dcterms:W3CDTF">2025-12-19T15:37:36Z</dcterms:modified>
</cp:coreProperties>
</file>